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Fira Code" panose="020B0809050000020004" pitchFamily="49" charset="0"/>
      <p:regular r:id="rId12"/>
    </p:embeddedFont>
    <p:embeddedFont>
      <p:font typeface="Fira Code Bold" panose="020B0809050000020004" charset="0"/>
      <p:regular r:id="rId13"/>
    </p:embeddedFont>
    <p:embeddedFont>
      <p:font typeface="Norwes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0.svg"/><Relationship Id="rId4" Type="http://schemas.openxmlformats.org/officeDocument/2006/relationships/image" Target="../media/image25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4.sv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4.svg"/><Relationship Id="rId7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" Type="http://schemas.openxmlformats.org/officeDocument/2006/relationships/image" Target="../media/image14.svg"/><Relationship Id="rId7" Type="http://schemas.openxmlformats.org/officeDocument/2006/relationships/image" Target="../media/image58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1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4" Type="http://schemas.openxmlformats.org/officeDocument/2006/relationships/image" Target="../media/image55.png"/><Relationship Id="rId9" Type="http://schemas.openxmlformats.org/officeDocument/2006/relationships/image" Target="../media/image20.sv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1060297" flipH="1">
            <a:off x="13972850" y="6641906"/>
            <a:ext cx="3700450" cy="4078653"/>
          </a:xfrm>
          <a:custGeom>
            <a:avLst/>
            <a:gdLst/>
            <a:ahLst/>
            <a:cxnLst/>
            <a:rect l="l" t="t" r="r" b="b"/>
            <a:pathLst>
              <a:path w="3700450" h="4078653">
                <a:moveTo>
                  <a:pt x="3700451" y="0"/>
                </a:moveTo>
                <a:lnTo>
                  <a:pt x="0" y="0"/>
                </a:lnTo>
                <a:lnTo>
                  <a:pt x="0" y="4078652"/>
                </a:lnTo>
                <a:lnTo>
                  <a:pt x="3700451" y="4078652"/>
                </a:lnTo>
                <a:lnTo>
                  <a:pt x="37004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-1233395">
            <a:off x="1417973" y="6276317"/>
            <a:ext cx="2378962" cy="2648642"/>
          </a:xfrm>
          <a:custGeom>
            <a:avLst/>
            <a:gdLst/>
            <a:ahLst/>
            <a:cxnLst/>
            <a:rect l="l" t="t" r="r" b="b"/>
            <a:pathLst>
              <a:path w="2378962" h="2648642">
                <a:moveTo>
                  <a:pt x="0" y="0"/>
                </a:moveTo>
                <a:lnTo>
                  <a:pt x="2378962" y="0"/>
                </a:lnTo>
                <a:lnTo>
                  <a:pt x="2378962" y="2648643"/>
                </a:lnTo>
                <a:lnTo>
                  <a:pt x="0" y="264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702477">
            <a:off x="10896237" y="-1207669"/>
            <a:ext cx="3336797" cy="3209392"/>
          </a:xfrm>
          <a:custGeom>
            <a:avLst/>
            <a:gdLst/>
            <a:ahLst/>
            <a:cxnLst/>
            <a:rect l="l" t="t" r="r" b="b"/>
            <a:pathLst>
              <a:path w="3336797" h="3209392">
                <a:moveTo>
                  <a:pt x="0" y="0"/>
                </a:moveTo>
                <a:lnTo>
                  <a:pt x="3336797" y="0"/>
                </a:lnTo>
                <a:lnTo>
                  <a:pt x="3336797" y="3209392"/>
                </a:lnTo>
                <a:lnTo>
                  <a:pt x="0" y="3209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484643" y="2511682"/>
            <a:ext cx="15683934" cy="5577766"/>
            <a:chOff x="0" y="-57150"/>
            <a:chExt cx="20911913" cy="7437022"/>
          </a:xfrm>
        </p:grpSpPr>
        <p:sp>
          <p:nvSpPr>
            <p:cNvPr id="7" name="TextBox 7"/>
            <p:cNvSpPr txBox="1"/>
            <p:nvPr/>
          </p:nvSpPr>
          <p:spPr>
            <a:xfrm>
              <a:off x="6343502" y="6623768"/>
              <a:ext cx="7737952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9"/>
                </a:lnSpc>
              </a:pPr>
              <a:endParaRPr lang="en-US" sz="3299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87052"/>
              <a:ext cx="20911913" cy="5308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24"/>
                </a:lnSpc>
              </a:pPr>
              <a:r>
                <a:rPr lang="en-US" sz="14499">
                  <a:solidFill>
                    <a:srgbClr val="FFF503"/>
                  </a:solidFill>
                  <a:latin typeface="Norwester"/>
                  <a:ea typeface="Norwester"/>
                  <a:cs typeface="Norwester"/>
                  <a:sym typeface="Norwester"/>
                </a:rPr>
                <a:t>SEGMENTATION</a:t>
              </a:r>
            </a:p>
            <a:p>
              <a:pPr algn="ctr">
                <a:lnSpc>
                  <a:spcPts val="15224"/>
                </a:lnSpc>
              </a:pPr>
              <a:r>
                <a:rPr lang="en-US" sz="14499">
                  <a:solidFill>
                    <a:srgbClr val="FFF503"/>
                  </a:solidFill>
                  <a:latin typeface="Norwester"/>
                  <a:ea typeface="Norwester"/>
                  <a:cs typeface="Norwester"/>
                  <a:sym typeface="Norwester"/>
                </a:rPr>
                <a:t>ANALYSIS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091191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98627">
            <a:off x="1028700" y="643231"/>
            <a:ext cx="1270181" cy="2123403"/>
          </a:xfrm>
          <a:custGeom>
            <a:avLst/>
            <a:gdLst/>
            <a:ahLst/>
            <a:cxnLst/>
            <a:rect l="l" t="t" r="r" b="b"/>
            <a:pathLst>
              <a:path w="1270181" h="2123403">
                <a:moveTo>
                  <a:pt x="0" y="0"/>
                </a:moveTo>
                <a:lnTo>
                  <a:pt x="1270181" y="0"/>
                </a:lnTo>
                <a:lnTo>
                  <a:pt x="1270181" y="2123403"/>
                </a:lnTo>
                <a:lnTo>
                  <a:pt x="0" y="2123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rot="798627">
            <a:off x="12851096" y="7335341"/>
            <a:ext cx="877279" cy="1466576"/>
          </a:xfrm>
          <a:custGeom>
            <a:avLst/>
            <a:gdLst/>
            <a:ahLst/>
            <a:cxnLst/>
            <a:rect l="l" t="t" r="r" b="b"/>
            <a:pathLst>
              <a:path w="877279" h="1466576">
                <a:moveTo>
                  <a:pt x="0" y="0"/>
                </a:moveTo>
                <a:lnTo>
                  <a:pt x="877279" y="0"/>
                </a:lnTo>
                <a:lnTo>
                  <a:pt x="877279" y="1466576"/>
                </a:lnTo>
                <a:lnTo>
                  <a:pt x="0" y="1466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 rot="508309">
            <a:off x="3408552" y="7374704"/>
            <a:ext cx="1888513" cy="3383330"/>
          </a:xfrm>
          <a:custGeom>
            <a:avLst/>
            <a:gdLst/>
            <a:ahLst/>
            <a:cxnLst/>
            <a:rect l="l" t="t" r="r" b="b"/>
            <a:pathLst>
              <a:path w="1888513" h="3383330">
                <a:moveTo>
                  <a:pt x="0" y="0"/>
                </a:moveTo>
                <a:lnTo>
                  <a:pt x="1888513" y="0"/>
                </a:lnTo>
                <a:lnTo>
                  <a:pt x="1888513" y="3383330"/>
                </a:lnTo>
                <a:lnTo>
                  <a:pt x="0" y="3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9447836"/>
            <a:ext cx="18288000" cy="839164"/>
            <a:chOff x="0" y="0"/>
            <a:chExt cx="4816593" cy="221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1014"/>
            </a:xfrm>
            <a:custGeom>
              <a:avLst/>
              <a:gdLst/>
              <a:ahLst/>
              <a:cxnLst/>
              <a:rect l="l" t="t" r="r" b="b"/>
              <a:pathLst>
                <a:path w="4816592" h="221014">
                  <a:moveTo>
                    <a:pt x="0" y="0"/>
                  </a:moveTo>
                  <a:lnTo>
                    <a:pt x="4816592" y="0"/>
                  </a:lnTo>
                  <a:lnTo>
                    <a:pt x="4816592" y="221014"/>
                  </a:lnTo>
                  <a:lnTo>
                    <a:pt x="0" y="221014"/>
                  </a:lnTo>
                  <a:close/>
                </a:path>
              </a:pathLst>
            </a:custGeom>
            <a:solidFill>
              <a:srgbClr val="3FBE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40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76362" y="2594798"/>
          <a:ext cx="16422455" cy="6843623"/>
        </p:xfrm>
        <a:graphic>
          <a:graphicData uri="http://schemas.openxmlformats.org/drawingml/2006/table">
            <a:tbl>
              <a:tblPr/>
              <a:tblGrid>
                <a:gridCol w="13537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560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Fira Code Bold"/>
                          <a:ea typeface="Fira Code Bold"/>
                          <a:cs typeface="Fira Code Bold"/>
                          <a:sym typeface="Fira Code Bold"/>
                        </a:rPr>
                        <a:t>HOW OUR DOMAIN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45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4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119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 will begin by examining the current state of political prediction models, identifying their key challenges such as limited real-time insights, outdated polling methods, and potential data biases. By doing this, we can uncover gaps that our model is specifically designed to address.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371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Next, we’ll outline how our model differs from existing approaches and highlight its unique features.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77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 will analyze the key stakeholders who will benefit from our model and discuss our implementation timeline.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101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 will also explore the anticipated impact of our model on political forecasting, demonstrating how it can improve accuracy, provide faster insights, and offer deeper predictive power compared to traditional methods.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774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Finally, we will explore the anticipated impact of our model on political forecasting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5689127" y="3627456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10" y="0"/>
                </a:lnTo>
                <a:lnTo>
                  <a:pt x="543710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5689127" y="4786498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10" y="0"/>
                </a:lnTo>
                <a:lnTo>
                  <a:pt x="543710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5689127" y="5949332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10" y="0"/>
                </a:lnTo>
                <a:lnTo>
                  <a:pt x="543710" y="543710"/>
                </a:lnTo>
                <a:lnTo>
                  <a:pt x="0" y="54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5689127" y="7112167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10" y="0"/>
                </a:lnTo>
                <a:lnTo>
                  <a:pt x="543710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28700" y="834205"/>
            <a:ext cx="162306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3FBEF0"/>
                </a:solidFill>
                <a:latin typeface="Norwester"/>
                <a:ea typeface="Norwester"/>
                <a:cs typeface="Norwester"/>
                <a:sym typeface="Norwester"/>
              </a:rPr>
              <a:t>TODAY’S AGENDA</a:t>
            </a:r>
          </a:p>
        </p:txBody>
      </p:sp>
      <p:sp>
        <p:nvSpPr>
          <p:cNvPr id="12" name="Freeform 12"/>
          <p:cNvSpPr/>
          <p:nvPr/>
        </p:nvSpPr>
        <p:spPr>
          <a:xfrm rot="1438312">
            <a:off x="-1150423" y="1626468"/>
            <a:ext cx="2575338" cy="2755712"/>
          </a:xfrm>
          <a:custGeom>
            <a:avLst/>
            <a:gdLst/>
            <a:ahLst/>
            <a:cxnLst/>
            <a:rect l="l" t="t" r="r" b="b"/>
            <a:pathLst>
              <a:path w="2575338" h="2755712">
                <a:moveTo>
                  <a:pt x="0" y="0"/>
                </a:moveTo>
                <a:lnTo>
                  <a:pt x="2575337" y="0"/>
                </a:lnTo>
                <a:lnTo>
                  <a:pt x="2575337" y="2755712"/>
                </a:lnTo>
                <a:lnTo>
                  <a:pt x="0" y="2755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 rot="-707488">
            <a:off x="1291776" y="-498804"/>
            <a:ext cx="2514185" cy="2367905"/>
          </a:xfrm>
          <a:custGeom>
            <a:avLst/>
            <a:gdLst/>
            <a:ahLst/>
            <a:cxnLst/>
            <a:rect l="l" t="t" r="r" b="b"/>
            <a:pathLst>
              <a:path w="2514185" h="2367905">
                <a:moveTo>
                  <a:pt x="0" y="0"/>
                </a:moveTo>
                <a:lnTo>
                  <a:pt x="2514185" y="0"/>
                </a:lnTo>
                <a:lnTo>
                  <a:pt x="2514185" y="2367905"/>
                </a:lnTo>
                <a:lnTo>
                  <a:pt x="0" y="2367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6375420" y="-208775"/>
            <a:ext cx="2684495" cy="3317915"/>
          </a:xfrm>
          <a:custGeom>
            <a:avLst/>
            <a:gdLst/>
            <a:ahLst/>
            <a:cxnLst/>
            <a:rect l="l" t="t" r="r" b="b"/>
            <a:pathLst>
              <a:path w="2684495" h="3317915">
                <a:moveTo>
                  <a:pt x="0" y="0"/>
                </a:moveTo>
                <a:lnTo>
                  <a:pt x="2684495" y="0"/>
                </a:lnTo>
                <a:lnTo>
                  <a:pt x="2684495" y="3317915"/>
                </a:lnTo>
                <a:lnTo>
                  <a:pt x="0" y="3317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5689127" y="8422162"/>
            <a:ext cx="543710" cy="543710"/>
          </a:xfrm>
          <a:custGeom>
            <a:avLst/>
            <a:gdLst/>
            <a:ahLst/>
            <a:cxnLst/>
            <a:rect l="l" t="t" r="r" b="b"/>
            <a:pathLst>
              <a:path w="543710" h="543710">
                <a:moveTo>
                  <a:pt x="0" y="0"/>
                </a:moveTo>
                <a:lnTo>
                  <a:pt x="543710" y="0"/>
                </a:lnTo>
                <a:lnTo>
                  <a:pt x="543710" y="543709"/>
                </a:lnTo>
                <a:lnTo>
                  <a:pt x="0" y="543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308622">
            <a:off x="1080348" y="315642"/>
            <a:ext cx="2730423" cy="2124765"/>
          </a:xfrm>
          <a:custGeom>
            <a:avLst/>
            <a:gdLst/>
            <a:ahLst/>
            <a:cxnLst/>
            <a:rect l="l" t="t" r="r" b="b"/>
            <a:pathLst>
              <a:path w="2730423" h="2124765">
                <a:moveTo>
                  <a:pt x="0" y="0"/>
                </a:moveTo>
                <a:lnTo>
                  <a:pt x="2730423" y="0"/>
                </a:lnTo>
                <a:lnTo>
                  <a:pt x="2730423" y="2124765"/>
                </a:lnTo>
                <a:lnTo>
                  <a:pt x="0" y="2124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1496255">
            <a:off x="13739011" y="7000454"/>
            <a:ext cx="4322420" cy="3654409"/>
          </a:xfrm>
          <a:custGeom>
            <a:avLst/>
            <a:gdLst/>
            <a:ahLst/>
            <a:cxnLst/>
            <a:rect l="l" t="t" r="r" b="b"/>
            <a:pathLst>
              <a:path w="4322420" h="3654409">
                <a:moveTo>
                  <a:pt x="0" y="0"/>
                </a:moveTo>
                <a:lnTo>
                  <a:pt x="4322420" y="0"/>
                </a:lnTo>
                <a:lnTo>
                  <a:pt x="4322420" y="3654410"/>
                </a:lnTo>
                <a:lnTo>
                  <a:pt x="0" y="3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-937942">
            <a:off x="40354" y="6226235"/>
            <a:ext cx="3801804" cy="3435448"/>
          </a:xfrm>
          <a:custGeom>
            <a:avLst/>
            <a:gdLst/>
            <a:ahLst/>
            <a:cxnLst/>
            <a:rect l="l" t="t" r="r" b="b"/>
            <a:pathLst>
              <a:path w="3801804" h="3435448">
                <a:moveTo>
                  <a:pt x="0" y="0"/>
                </a:moveTo>
                <a:lnTo>
                  <a:pt x="3801803" y="0"/>
                </a:lnTo>
                <a:lnTo>
                  <a:pt x="3801803" y="3435448"/>
                </a:lnTo>
                <a:lnTo>
                  <a:pt x="0" y="343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1145534">
            <a:off x="13708975" y="1618712"/>
            <a:ext cx="1094900" cy="1830380"/>
          </a:xfrm>
          <a:custGeom>
            <a:avLst/>
            <a:gdLst/>
            <a:ahLst/>
            <a:cxnLst/>
            <a:rect l="l" t="t" r="r" b="b"/>
            <a:pathLst>
              <a:path w="1094900" h="1830380">
                <a:moveTo>
                  <a:pt x="0" y="0"/>
                </a:moveTo>
                <a:lnTo>
                  <a:pt x="1094900" y="0"/>
                </a:lnTo>
                <a:lnTo>
                  <a:pt x="1094900" y="1830380"/>
                </a:lnTo>
                <a:lnTo>
                  <a:pt x="0" y="1830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2948663" y="1481296"/>
            <a:ext cx="11838400" cy="6882692"/>
            <a:chOff x="0" y="0"/>
            <a:chExt cx="15784534" cy="917692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5784534" cy="3706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86"/>
                </a:lnSpc>
              </a:pPr>
              <a:r>
                <a:rPr lang="en-US" sz="9155" dirty="0">
                  <a:solidFill>
                    <a:srgbClr val="FFF503"/>
                  </a:solidFill>
                  <a:latin typeface="Norwester"/>
                  <a:ea typeface="Norwester"/>
                  <a:cs typeface="Norwester"/>
                  <a:sym typeface="Norwester"/>
                </a:rPr>
                <a:t>Problems we are addressing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158103"/>
              <a:ext cx="15784534" cy="501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7726" lvl="1" indent="-308863" algn="l">
                <a:lnSpc>
                  <a:spcPts val="3719"/>
                </a:lnSpc>
                <a:buFont typeface="Arial"/>
                <a:buChar char="•"/>
              </a:pPr>
              <a:r>
                <a:rPr lang="en-US" sz="2861" b="1" dirty="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Existing models lack real-time adaptability to voter shifts and regional nuances.</a:t>
              </a:r>
            </a:p>
            <a:p>
              <a:pPr marL="617726" lvl="1" indent="-308863" algn="l">
                <a:lnSpc>
                  <a:spcPts val="3719"/>
                </a:lnSpc>
                <a:buFont typeface="Arial"/>
                <a:buChar char="•"/>
              </a:pPr>
              <a:r>
                <a:rPr lang="en-US" sz="2861" b="1" dirty="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Traditional predictions are too broad, missing detailed, actionable data for campaigns and media.</a:t>
              </a:r>
            </a:p>
            <a:p>
              <a:pPr marL="617726" lvl="1" indent="-308863" algn="l">
                <a:lnSpc>
                  <a:spcPts val="3719"/>
                </a:lnSpc>
                <a:buFont typeface="Arial"/>
                <a:buChar char="•"/>
              </a:pPr>
              <a:r>
                <a:rPr lang="en-US" sz="2861" b="1" dirty="0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Most models ignore economic implications of political outcomes, limiting strategic foresight.</a:t>
              </a:r>
            </a:p>
            <a:p>
              <a:pPr marL="617726" lvl="1" indent="-308863" algn="l">
                <a:lnSpc>
                  <a:spcPts val="3719"/>
                </a:lnSpc>
                <a:buFont typeface="Arial"/>
                <a:buChar char="•"/>
              </a:pPr>
              <a:endParaRPr lang="en-US" sz="2861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endParaRPr>
            </a:p>
            <a:p>
              <a:pPr marL="617726" lvl="1" indent="-308863" algn="l">
                <a:lnSpc>
                  <a:spcPts val="3719"/>
                </a:lnSpc>
                <a:buFont typeface="Arial"/>
                <a:buChar char="•"/>
              </a:pPr>
              <a:endParaRPr lang="en-US" sz="2861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9141939"/>
            <a:ext cx="18066506" cy="1145061"/>
            <a:chOff x="0" y="0"/>
            <a:chExt cx="4758257" cy="301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8257" cy="301580"/>
            </a:xfrm>
            <a:custGeom>
              <a:avLst/>
              <a:gdLst/>
              <a:ahLst/>
              <a:cxnLst/>
              <a:rect l="l" t="t" r="r" b="b"/>
              <a:pathLst>
                <a:path w="4758257" h="301580">
                  <a:moveTo>
                    <a:pt x="0" y="0"/>
                  </a:moveTo>
                  <a:lnTo>
                    <a:pt x="4758257" y="0"/>
                  </a:lnTo>
                  <a:lnTo>
                    <a:pt x="4758257" y="301580"/>
                  </a:lnTo>
                  <a:lnTo>
                    <a:pt x="0" y="301580"/>
                  </a:lnTo>
                  <a:close/>
                </a:path>
              </a:pathLst>
            </a:custGeom>
            <a:solidFill>
              <a:srgbClr val="E7459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8257" cy="320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501996" y="1136622"/>
            <a:ext cx="4968047" cy="8121678"/>
            <a:chOff x="0" y="0"/>
            <a:chExt cx="3651250" cy="5969000"/>
          </a:xfrm>
        </p:grpSpPr>
        <p:sp>
          <p:nvSpPr>
            <p:cNvPr id="7" name="Freeform 7"/>
            <p:cNvSpPr/>
            <p:nvPr/>
          </p:nvSpPr>
          <p:spPr>
            <a:xfrm>
              <a:off x="16510" y="16510"/>
              <a:ext cx="3619500" cy="5937250"/>
            </a:xfrm>
            <a:custGeom>
              <a:avLst/>
              <a:gdLst/>
              <a:ahLst/>
              <a:cxnLst/>
              <a:rect l="l" t="t" r="r" b="b"/>
              <a:pathLst>
                <a:path w="3619500" h="5937250">
                  <a:moveTo>
                    <a:pt x="0" y="581025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492500" y="0"/>
                  </a:lnTo>
                  <a:cubicBezTo>
                    <a:pt x="3562350" y="0"/>
                    <a:pt x="3619500" y="57150"/>
                    <a:pt x="3619500" y="127000"/>
                  </a:cubicBezTo>
                  <a:lnTo>
                    <a:pt x="3619500" y="5810250"/>
                  </a:lnTo>
                  <a:cubicBezTo>
                    <a:pt x="3619500" y="5880100"/>
                    <a:pt x="3562350" y="5937250"/>
                    <a:pt x="3492500" y="5937250"/>
                  </a:cubicBezTo>
                  <a:lnTo>
                    <a:pt x="127000" y="5937250"/>
                  </a:lnTo>
                  <a:cubicBezTo>
                    <a:pt x="55880" y="5937250"/>
                    <a:pt x="0" y="5880100"/>
                    <a:pt x="0" y="5810250"/>
                  </a:cubicBezTo>
                  <a:close/>
                </a:path>
              </a:pathLst>
            </a:custGeom>
            <a:blipFill>
              <a:blip r:embed="rId4"/>
              <a:stretch>
                <a:fillRect l="-126066" r="-1990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651250" cy="5969000"/>
            </a:xfrm>
            <a:custGeom>
              <a:avLst/>
              <a:gdLst/>
              <a:ahLst/>
              <a:cxnLst/>
              <a:rect l="l" t="t" r="r" b="b"/>
              <a:pathLst>
                <a:path w="3651250" h="5969000">
                  <a:moveTo>
                    <a:pt x="3509010" y="5969000"/>
                  </a:moveTo>
                  <a:lnTo>
                    <a:pt x="143510" y="5969000"/>
                  </a:lnTo>
                  <a:cubicBezTo>
                    <a:pt x="63500" y="5969000"/>
                    <a:pt x="0" y="5905500"/>
                    <a:pt x="0" y="5826760"/>
                  </a:cubicBezTo>
                  <a:lnTo>
                    <a:pt x="0" y="142240"/>
                  </a:lnTo>
                  <a:cubicBezTo>
                    <a:pt x="0" y="63500"/>
                    <a:pt x="63500" y="0"/>
                    <a:pt x="142240" y="0"/>
                  </a:cubicBezTo>
                  <a:lnTo>
                    <a:pt x="3507740" y="0"/>
                  </a:lnTo>
                  <a:cubicBezTo>
                    <a:pt x="3586480" y="0"/>
                    <a:pt x="3649980" y="63500"/>
                    <a:pt x="3649980" y="142240"/>
                  </a:cubicBezTo>
                  <a:lnTo>
                    <a:pt x="3649980" y="5825490"/>
                  </a:lnTo>
                  <a:cubicBezTo>
                    <a:pt x="3651250" y="5905500"/>
                    <a:pt x="3587750" y="5969000"/>
                    <a:pt x="3509010" y="5969000"/>
                  </a:cubicBezTo>
                  <a:close/>
                  <a:moveTo>
                    <a:pt x="142240" y="31750"/>
                  </a:moveTo>
                  <a:cubicBezTo>
                    <a:pt x="81280" y="31750"/>
                    <a:pt x="30480" y="81280"/>
                    <a:pt x="30480" y="143510"/>
                  </a:cubicBezTo>
                  <a:lnTo>
                    <a:pt x="30480" y="5826760"/>
                  </a:lnTo>
                  <a:cubicBezTo>
                    <a:pt x="30480" y="5887720"/>
                    <a:pt x="80010" y="5938520"/>
                    <a:pt x="142240" y="5938520"/>
                  </a:cubicBezTo>
                  <a:lnTo>
                    <a:pt x="3507740" y="5938520"/>
                  </a:lnTo>
                  <a:cubicBezTo>
                    <a:pt x="3568700" y="5938520"/>
                    <a:pt x="3619500" y="5888990"/>
                    <a:pt x="3619500" y="5826760"/>
                  </a:cubicBezTo>
                  <a:lnTo>
                    <a:pt x="3619500" y="142240"/>
                  </a:lnTo>
                  <a:cubicBezTo>
                    <a:pt x="3619500" y="81280"/>
                    <a:pt x="3569970" y="30480"/>
                    <a:pt x="3507740" y="30480"/>
                  </a:cubicBezTo>
                  <a:lnTo>
                    <a:pt x="142240" y="30480"/>
                  </a:lnTo>
                  <a:lnTo>
                    <a:pt x="14224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>
            <a:off x="14102249" y="7169029"/>
            <a:ext cx="3470378" cy="2877259"/>
          </a:xfrm>
          <a:custGeom>
            <a:avLst/>
            <a:gdLst/>
            <a:ahLst/>
            <a:cxnLst/>
            <a:rect l="l" t="t" r="r" b="b"/>
            <a:pathLst>
              <a:path w="3470378" h="2877259">
                <a:moveTo>
                  <a:pt x="0" y="0"/>
                </a:moveTo>
                <a:lnTo>
                  <a:pt x="3470378" y="0"/>
                </a:lnTo>
                <a:lnTo>
                  <a:pt x="3470378" y="2877259"/>
                </a:lnTo>
                <a:lnTo>
                  <a:pt x="0" y="2877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327693" y="1381004"/>
            <a:ext cx="9704928" cy="848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Provide insights on voter behavior, regional dynamics and real-time reactions to optimize messaging and resource allocation </a:t>
            </a:r>
          </a:p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Enable data-driven reporting with clear predictions and context, supporting balanced, real-time election coverage.</a:t>
            </a:r>
          </a:p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Political </a:t>
            </a:r>
            <a:r>
              <a:rPr lang="en-US" sz="2754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campaignist</a:t>
            </a: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and Strategists</a:t>
            </a:r>
          </a:p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Offer in-depth data and behavioral insights to explore political theories, policy impacts, and social trends.</a:t>
            </a:r>
          </a:p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r>
              <a:rPr lang="en-US" sz="2754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Provide economic indicators and scenario analysis to assess market and sector-specific impacts of potential political outcomes.</a:t>
            </a:r>
          </a:p>
          <a:p>
            <a:pPr marL="594693" lvl="1" indent="-297347" algn="just">
              <a:lnSpc>
                <a:spcPts val="3856"/>
              </a:lnSpc>
              <a:buFont typeface="Arial"/>
              <a:buChar char="•"/>
            </a:pPr>
            <a:endParaRPr lang="en-US" sz="2754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856"/>
              </a:lnSpc>
            </a:pPr>
            <a:endParaRPr lang="en-US" sz="2754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636" y="357402"/>
            <a:ext cx="1058579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FBEF0"/>
                </a:solidFill>
                <a:latin typeface="Norwester"/>
                <a:ea typeface="Norwester"/>
                <a:cs typeface="Norwester"/>
                <a:sym typeface="Norwester"/>
              </a:rPr>
              <a:t>Our Target Consumers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866906" y="376452"/>
            <a:ext cx="1270181" cy="2123403"/>
          </a:xfrm>
          <a:custGeom>
            <a:avLst/>
            <a:gdLst/>
            <a:ahLst/>
            <a:cxnLst/>
            <a:rect l="l" t="t" r="r" b="b"/>
            <a:pathLst>
              <a:path w="1270181" h="2123403">
                <a:moveTo>
                  <a:pt x="0" y="0"/>
                </a:moveTo>
                <a:lnTo>
                  <a:pt x="1270181" y="0"/>
                </a:lnTo>
                <a:lnTo>
                  <a:pt x="1270181" y="2123403"/>
                </a:lnTo>
                <a:lnTo>
                  <a:pt x="0" y="2123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 rot="-937314">
            <a:off x="9983319" y="7138744"/>
            <a:ext cx="2244217" cy="2995921"/>
          </a:xfrm>
          <a:custGeom>
            <a:avLst/>
            <a:gdLst/>
            <a:ahLst/>
            <a:cxnLst/>
            <a:rect l="l" t="t" r="r" b="b"/>
            <a:pathLst>
              <a:path w="2244217" h="2995921">
                <a:moveTo>
                  <a:pt x="0" y="0"/>
                </a:moveTo>
                <a:lnTo>
                  <a:pt x="2244217" y="0"/>
                </a:lnTo>
                <a:lnTo>
                  <a:pt x="2244217" y="2995921"/>
                </a:lnTo>
                <a:lnTo>
                  <a:pt x="0" y="2995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634333">
            <a:off x="4743348" y="-730263"/>
            <a:ext cx="2326490" cy="2837183"/>
          </a:xfrm>
          <a:custGeom>
            <a:avLst/>
            <a:gdLst/>
            <a:ahLst/>
            <a:cxnLst/>
            <a:rect l="l" t="t" r="r" b="b"/>
            <a:pathLst>
              <a:path w="2326490" h="2837183">
                <a:moveTo>
                  <a:pt x="0" y="0"/>
                </a:moveTo>
                <a:lnTo>
                  <a:pt x="2326491" y="0"/>
                </a:lnTo>
                <a:lnTo>
                  <a:pt x="2326491" y="2837184"/>
                </a:lnTo>
                <a:lnTo>
                  <a:pt x="0" y="283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1442031">
            <a:off x="6513707" y="7743943"/>
            <a:ext cx="1888513" cy="3383330"/>
          </a:xfrm>
          <a:custGeom>
            <a:avLst/>
            <a:gdLst/>
            <a:ahLst/>
            <a:cxnLst/>
            <a:rect l="l" t="t" r="r" b="b"/>
            <a:pathLst>
              <a:path w="1888513" h="3383330">
                <a:moveTo>
                  <a:pt x="0" y="0"/>
                </a:moveTo>
                <a:lnTo>
                  <a:pt x="1888513" y="0"/>
                </a:lnTo>
                <a:lnTo>
                  <a:pt x="1888513" y="3383330"/>
                </a:lnTo>
                <a:lnTo>
                  <a:pt x="0" y="3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9144000" y="7322185"/>
            <a:ext cx="6633394" cy="873125"/>
            <a:chOff x="0" y="0"/>
            <a:chExt cx="8844525" cy="116416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84452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4375"/>
              <a:ext cx="88445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890489"/>
            <a:ext cx="6633394" cy="876393"/>
            <a:chOff x="0" y="0"/>
            <a:chExt cx="8844525" cy="11685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884452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18732"/>
              <a:ext cx="88445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030187"/>
            <a:ext cx="7367048" cy="437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FFF503"/>
                </a:solidFill>
                <a:latin typeface="Norwester"/>
                <a:ea typeface="Norwester"/>
                <a:cs typeface="Norwester"/>
                <a:sym typeface="Norwester"/>
              </a:rPr>
              <a:t>How is our solution different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55097" y="593186"/>
            <a:ext cx="7139377" cy="2297303"/>
            <a:chOff x="0" y="0"/>
            <a:chExt cx="1306257" cy="4203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6257" cy="420326"/>
            </a:xfrm>
            <a:custGeom>
              <a:avLst/>
              <a:gdLst/>
              <a:ahLst/>
              <a:cxnLst/>
              <a:rect l="l" t="t" r="r" b="b"/>
              <a:pathLst>
                <a:path w="1306257" h="420326">
                  <a:moveTo>
                    <a:pt x="0" y="0"/>
                  </a:moveTo>
                  <a:lnTo>
                    <a:pt x="1306257" y="0"/>
                  </a:lnTo>
                  <a:lnTo>
                    <a:pt x="1306257" y="420326"/>
                  </a:lnTo>
                  <a:lnTo>
                    <a:pt x="0" y="4203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06257" cy="4679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Improved Predictive Accuracy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Our model enhances accuracy by integrating real-time event tracking, sentiment analysis, and detailed regional data to capture nuanced voter shifts.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55097" y="2977044"/>
            <a:ext cx="7139377" cy="2297303"/>
            <a:chOff x="0" y="0"/>
            <a:chExt cx="1306257" cy="4203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6257" cy="420326"/>
            </a:xfrm>
            <a:custGeom>
              <a:avLst/>
              <a:gdLst/>
              <a:ahLst/>
              <a:cxnLst/>
              <a:rect l="l" t="t" r="r" b="b"/>
              <a:pathLst>
                <a:path w="1306257" h="420326">
                  <a:moveTo>
                    <a:pt x="0" y="0"/>
                  </a:moveTo>
                  <a:lnTo>
                    <a:pt x="1306257" y="0"/>
                  </a:lnTo>
                  <a:lnTo>
                    <a:pt x="1306257" y="420326"/>
                  </a:lnTo>
                  <a:lnTo>
                    <a:pt x="0" y="4203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06257" cy="4679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Actionable Insights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We deliver targeted, demographic-specific information, enabling campaigns and media to make informed decisions based on precise data.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55097" y="5116272"/>
            <a:ext cx="7139377" cy="2297303"/>
            <a:chOff x="0" y="0"/>
            <a:chExt cx="1306257" cy="4203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6257" cy="420326"/>
            </a:xfrm>
            <a:custGeom>
              <a:avLst/>
              <a:gdLst/>
              <a:ahLst/>
              <a:cxnLst/>
              <a:rect l="l" t="t" r="r" b="b"/>
              <a:pathLst>
                <a:path w="1306257" h="420326">
                  <a:moveTo>
                    <a:pt x="0" y="0"/>
                  </a:moveTo>
                  <a:lnTo>
                    <a:pt x="1306257" y="0"/>
                  </a:lnTo>
                  <a:lnTo>
                    <a:pt x="1306257" y="420326"/>
                  </a:lnTo>
                  <a:lnTo>
                    <a:pt x="0" y="4203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06257" cy="4679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Clear Uncertainty Modeling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Using advanced techniques, our model effectively communicates prediction confidence and potential variations, fostering trust in the outcomes.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55097" y="7255500"/>
            <a:ext cx="7139377" cy="2297303"/>
            <a:chOff x="0" y="0"/>
            <a:chExt cx="1306257" cy="4203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6257" cy="420326"/>
            </a:xfrm>
            <a:custGeom>
              <a:avLst/>
              <a:gdLst/>
              <a:ahLst/>
              <a:cxnLst/>
              <a:rect l="l" t="t" r="r" b="b"/>
              <a:pathLst>
                <a:path w="1306257" h="420326">
                  <a:moveTo>
                    <a:pt x="0" y="0"/>
                  </a:moveTo>
                  <a:lnTo>
                    <a:pt x="1306257" y="0"/>
                  </a:lnTo>
                  <a:lnTo>
                    <a:pt x="1306257" y="420326"/>
                  </a:lnTo>
                  <a:lnTo>
                    <a:pt x="0" y="4203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06257" cy="4679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Economic and Policy Impact Integration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By projecting policy and market impacts, our solution provides strategic foresight that supports decision-making across various sectors.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811301">
            <a:off x="15755386" y="4753309"/>
            <a:ext cx="3420795" cy="3358599"/>
          </a:xfrm>
          <a:custGeom>
            <a:avLst/>
            <a:gdLst/>
            <a:ahLst/>
            <a:cxnLst/>
            <a:rect l="l" t="t" r="r" b="b"/>
            <a:pathLst>
              <a:path w="3420795" h="3358599">
                <a:moveTo>
                  <a:pt x="0" y="0"/>
                </a:moveTo>
                <a:lnTo>
                  <a:pt x="3420796" y="0"/>
                </a:lnTo>
                <a:lnTo>
                  <a:pt x="3420796" y="3358599"/>
                </a:lnTo>
                <a:lnTo>
                  <a:pt x="0" y="3358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8608672"/>
            <a:ext cx="18288000" cy="1678328"/>
            <a:chOff x="0" y="0"/>
            <a:chExt cx="4816593" cy="442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42029"/>
            </a:xfrm>
            <a:custGeom>
              <a:avLst/>
              <a:gdLst/>
              <a:ahLst/>
              <a:cxnLst/>
              <a:rect l="l" t="t" r="r" b="b"/>
              <a:pathLst>
                <a:path w="4816592" h="442029">
                  <a:moveTo>
                    <a:pt x="0" y="0"/>
                  </a:moveTo>
                  <a:lnTo>
                    <a:pt x="4816592" y="0"/>
                  </a:lnTo>
                  <a:lnTo>
                    <a:pt x="4816592" y="442029"/>
                  </a:lnTo>
                  <a:lnTo>
                    <a:pt x="0" y="442029"/>
                  </a:lnTo>
                  <a:close/>
                </a:path>
              </a:pathLst>
            </a:custGeom>
            <a:solidFill>
              <a:srgbClr val="3FBE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461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23793" y="7654140"/>
            <a:ext cx="8435918" cy="5098929"/>
            <a:chOff x="0" y="0"/>
            <a:chExt cx="8312150" cy="5024120"/>
          </a:xfrm>
        </p:grpSpPr>
        <p:sp>
          <p:nvSpPr>
            <p:cNvPr id="7" name="Freeform 7"/>
            <p:cNvSpPr/>
            <p:nvPr/>
          </p:nvSpPr>
          <p:spPr>
            <a:xfrm>
              <a:off x="16510" y="15240"/>
              <a:ext cx="8279130" cy="4992370"/>
            </a:xfrm>
            <a:custGeom>
              <a:avLst/>
              <a:gdLst/>
              <a:ahLst/>
              <a:cxnLst/>
              <a:rect l="l" t="t" r="r" b="b"/>
              <a:pathLst>
                <a:path w="8279130" h="4992370">
                  <a:moveTo>
                    <a:pt x="7100570" y="0"/>
                  </a:moveTo>
                  <a:lnTo>
                    <a:pt x="7100570" y="0"/>
                  </a:lnTo>
                  <a:cubicBezTo>
                    <a:pt x="6687820" y="0"/>
                    <a:pt x="6323330" y="278130"/>
                    <a:pt x="6113780" y="645160"/>
                  </a:cubicBezTo>
                  <a:cubicBezTo>
                    <a:pt x="5902960" y="279400"/>
                    <a:pt x="5539740" y="0"/>
                    <a:pt x="5126990" y="0"/>
                  </a:cubicBezTo>
                  <a:lnTo>
                    <a:pt x="5126990" y="0"/>
                  </a:lnTo>
                  <a:cubicBezTo>
                    <a:pt x="4714240" y="0"/>
                    <a:pt x="4349750" y="278130"/>
                    <a:pt x="4140200" y="645160"/>
                  </a:cubicBezTo>
                  <a:cubicBezTo>
                    <a:pt x="3929380" y="278130"/>
                    <a:pt x="3566160" y="0"/>
                    <a:pt x="3153410" y="0"/>
                  </a:cubicBezTo>
                  <a:lnTo>
                    <a:pt x="3153410" y="0"/>
                  </a:lnTo>
                  <a:cubicBezTo>
                    <a:pt x="2740660" y="0"/>
                    <a:pt x="2376170" y="278130"/>
                    <a:pt x="2166620" y="645160"/>
                  </a:cubicBezTo>
                  <a:cubicBezTo>
                    <a:pt x="1954530" y="279400"/>
                    <a:pt x="1591310" y="0"/>
                    <a:pt x="1178560" y="0"/>
                  </a:cubicBezTo>
                  <a:lnTo>
                    <a:pt x="1178560" y="0"/>
                  </a:lnTo>
                  <a:cubicBezTo>
                    <a:pt x="405130" y="0"/>
                    <a:pt x="0" y="772160"/>
                    <a:pt x="0" y="1413510"/>
                  </a:cubicBezTo>
                  <a:lnTo>
                    <a:pt x="0" y="1365250"/>
                  </a:lnTo>
                  <a:lnTo>
                    <a:pt x="0" y="1526540"/>
                  </a:lnTo>
                  <a:lnTo>
                    <a:pt x="0" y="3586480"/>
                  </a:lnTo>
                  <a:cubicBezTo>
                    <a:pt x="0" y="4229100"/>
                    <a:pt x="406400" y="4992370"/>
                    <a:pt x="1178560" y="4992370"/>
                  </a:cubicBezTo>
                  <a:lnTo>
                    <a:pt x="1178560" y="4992370"/>
                  </a:lnTo>
                  <a:cubicBezTo>
                    <a:pt x="1591310" y="4992370"/>
                    <a:pt x="1955800" y="4718050"/>
                    <a:pt x="2165350" y="4352290"/>
                  </a:cubicBezTo>
                  <a:cubicBezTo>
                    <a:pt x="2376170" y="4716780"/>
                    <a:pt x="2739390" y="4992370"/>
                    <a:pt x="3152140" y="4992370"/>
                  </a:cubicBezTo>
                  <a:lnTo>
                    <a:pt x="3152140" y="4992370"/>
                  </a:lnTo>
                  <a:cubicBezTo>
                    <a:pt x="3564890" y="4992370"/>
                    <a:pt x="3929380" y="4718050"/>
                    <a:pt x="4138930" y="4352290"/>
                  </a:cubicBezTo>
                  <a:cubicBezTo>
                    <a:pt x="4349750" y="4716780"/>
                    <a:pt x="4712970" y="4992370"/>
                    <a:pt x="5125720" y="4992370"/>
                  </a:cubicBezTo>
                  <a:lnTo>
                    <a:pt x="5125720" y="4992370"/>
                  </a:lnTo>
                  <a:cubicBezTo>
                    <a:pt x="5538470" y="4992370"/>
                    <a:pt x="5902960" y="4718050"/>
                    <a:pt x="6112510" y="4352290"/>
                  </a:cubicBezTo>
                  <a:cubicBezTo>
                    <a:pt x="6323331" y="4716780"/>
                    <a:pt x="6686551" y="4992370"/>
                    <a:pt x="7099301" y="4992370"/>
                  </a:cubicBezTo>
                  <a:lnTo>
                    <a:pt x="7099301" y="4992370"/>
                  </a:lnTo>
                  <a:cubicBezTo>
                    <a:pt x="7861301" y="4992370"/>
                    <a:pt x="8277860" y="4229100"/>
                    <a:pt x="8277860" y="3586480"/>
                  </a:cubicBezTo>
                  <a:lnTo>
                    <a:pt x="8277860" y="3473450"/>
                  </a:lnTo>
                  <a:lnTo>
                    <a:pt x="8277860" y="3473450"/>
                  </a:lnTo>
                  <a:lnTo>
                    <a:pt x="8277860" y="1413510"/>
                  </a:lnTo>
                  <a:cubicBezTo>
                    <a:pt x="8279130" y="772160"/>
                    <a:pt x="7863840" y="0"/>
                    <a:pt x="7100570" y="0"/>
                  </a:cubicBezTo>
                  <a:close/>
                </a:path>
              </a:pathLst>
            </a:custGeom>
            <a:blipFill>
              <a:blip r:embed="rId4"/>
              <a:stretch>
                <a:fillRect t="-5166" b="-516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310880" cy="5024120"/>
            </a:xfrm>
            <a:custGeom>
              <a:avLst/>
              <a:gdLst/>
              <a:ahLst/>
              <a:cxnLst/>
              <a:rect l="l" t="t" r="r" b="b"/>
              <a:pathLst>
                <a:path w="8310880" h="5024120">
                  <a:moveTo>
                    <a:pt x="7117080" y="5024120"/>
                  </a:moveTo>
                  <a:cubicBezTo>
                    <a:pt x="6737350" y="5024120"/>
                    <a:pt x="6361430" y="4785360"/>
                    <a:pt x="6130290" y="4399280"/>
                  </a:cubicBezTo>
                  <a:cubicBezTo>
                    <a:pt x="5899150" y="4785360"/>
                    <a:pt x="5521960" y="5024120"/>
                    <a:pt x="5143500" y="5024120"/>
                  </a:cubicBezTo>
                  <a:cubicBezTo>
                    <a:pt x="4765040" y="5024120"/>
                    <a:pt x="4387850" y="4785360"/>
                    <a:pt x="4156710" y="4399280"/>
                  </a:cubicBezTo>
                  <a:cubicBezTo>
                    <a:pt x="3925570" y="4785360"/>
                    <a:pt x="3548380" y="5024120"/>
                    <a:pt x="3169920" y="5024120"/>
                  </a:cubicBezTo>
                  <a:cubicBezTo>
                    <a:pt x="2791460" y="5024120"/>
                    <a:pt x="2414270" y="4785360"/>
                    <a:pt x="2183130" y="4399280"/>
                  </a:cubicBezTo>
                  <a:cubicBezTo>
                    <a:pt x="1951990" y="4785360"/>
                    <a:pt x="1574800" y="5024120"/>
                    <a:pt x="1196340" y="5024120"/>
                  </a:cubicBezTo>
                  <a:cubicBezTo>
                    <a:pt x="741680" y="5024120"/>
                    <a:pt x="461010" y="4768850"/>
                    <a:pt x="304800" y="4555490"/>
                  </a:cubicBezTo>
                  <a:cubicBezTo>
                    <a:pt x="110490" y="4292600"/>
                    <a:pt x="0" y="3944620"/>
                    <a:pt x="0" y="3601720"/>
                  </a:cubicBezTo>
                  <a:lnTo>
                    <a:pt x="0" y="1380490"/>
                  </a:lnTo>
                  <a:lnTo>
                    <a:pt x="1270" y="1380490"/>
                  </a:lnTo>
                  <a:cubicBezTo>
                    <a:pt x="10160" y="1054100"/>
                    <a:pt x="119380" y="725170"/>
                    <a:pt x="302260" y="472440"/>
                  </a:cubicBezTo>
                  <a:cubicBezTo>
                    <a:pt x="458470" y="256540"/>
                    <a:pt x="740410" y="0"/>
                    <a:pt x="1195070" y="0"/>
                  </a:cubicBezTo>
                  <a:lnTo>
                    <a:pt x="1195070" y="0"/>
                  </a:lnTo>
                  <a:cubicBezTo>
                    <a:pt x="1573530" y="0"/>
                    <a:pt x="1949450" y="241300"/>
                    <a:pt x="2181860" y="629920"/>
                  </a:cubicBezTo>
                  <a:cubicBezTo>
                    <a:pt x="2414270" y="241300"/>
                    <a:pt x="2790190" y="0"/>
                    <a:pt x="3168650" y="0"/>
                  </a:cubicBezTo>
                  <a:cubicBezTo>
                    <a:pt x="3547110" y="0"/>
                    <a:pt x="3923030" y="241300"/>
                    <a:pt x="4155440" y="629920"/>
                  </a:cubicBezTo>
                  <a:cubicBezTo>
                    <a:pt x="4387850" y="241300"/>
                    <a:pt x="4763770" y="0"/>
                    <a:pt x="5143500" y="0"/>
                  </a:cubicBezTo>
                  <a:cubicBezTo>
                    <a:pt x="5523230" y="0"/>
                    <a:pt x="5897880" y="241300"/>
                    <a:pt x="6130290" y="629920"/>
                  </a:cubicBezTo>
                  <a:cubicBezTo>
                    <a:pt x="6362700" y="241300"/>
                    <a:pt x="6738620" y="0"/>
                    <a:pt x="7117080" y="0"/>
                  </a:cubicBezTo>
                  <a:cubicBezTo>
                    <a:pt x="7565390" y="0"/>
                    <a:pt x="7847330" y="256540"/>
                    <a:pt x="8004811" y="472440"/>
                  </a:cubicBezTo>
                  <a:cubicBezTo>
                    <a:pt x="8196580" y="735330"/>
                    <a:pt x="8310880" y="1093470"/>
                    <a:pt x="8310880" y="1428750"/>
                  </a:cubicBezTo>
                  <a:lnTo>
                    <a:pt x="8310880" y="3601720"/>
                  </a:lnTo>
                  <a:cubicBezTo>
                    <a:pt x="8310880" y="3942080"/>
                    <a:pt x="8199120" y="4290060"/>
                    <a:pt x="8004811" y="4554220"/>
                  </a:cubicBezTo>
                  <a:cubicBezTo>
                    <a:pt x="7848600" y="4768850"/>
                    <a:pt x="7566660" y="5024120"/>
                    <a:pt x="7117080" y="5024120"/>
                  </a:cubicBezTo>
                  <a:close/>
                  <a:moveTo>
                    <a:pt x="6130290" y="4335780"/>
                  </a:moveTo>
                  <a:lnTo>
                    <a:pt x="6144260" y="4359910"/>
                  </a:lnTo>
                  <a:cubicBezTo>
                    <a:pt x="6369050" y="4749800"/>
                    <a:pt x="6742430" y="4992370"/>
                    <a:pt x="7117080" y="4992370"/>
                  </a:cubicBezTo>
                  <a:cubicBezTo>
                    <a:pt x="7552690" y="4992370"/>
                    <a:pt x="7827011" y="4744720"/>
                    <a:pt x="7979411" y="4536440"/>
                  </a:cubicBezTo>
                  <a:cubicBezTo>
                    <a:pt x="8169911" y="4277360"/>
                    <a:pt x="8280401" y="3937000"/>
                    <a:pt x="8280401" y="3602990"/>
                  </a:cubicBezTo>
                  <a:lnTo>
                    <a:pt x="8280401" y="1428750"/>
                  </a:lnTo>
                  <a:cubicBezTo>
                    <a:pt x="8280401" y="1098550"/>
                    <a:pt x="8168641" y="748030"/>
                    <a:pt x="7979411" y="490220"/>
                  </a:cubicBezTo>
                  <a:cubicBezTo>
                    <a:pt x="7825741" y="280670"/>
                    <a:pt x="7552691" y="30480"/>
                    <a:pt x="7117080" y="30480"/>
                  </a:cubicBezTo>
                  <a:lnTo>
                    <a:pt x="7117080" y="30480"/>
                  </a:lnTo>
                  <a:cubicBezTo>
                    <a:pt x="6742430" y="30480"/>
                    <a:pt x="6369050" y="274320"/>
                    <a:pt x="6144260" y="668020"/>
                  </a:cubicBezTo>
                  <a:lnTo>
                    <a:pt x="6130290" y="692150"/>
                  </a:lnTo>
                  <a:lnTo>
                    <a:pt x="6116320" y="668020"/>
                  </a:lnTo>
                  <a:cubicBezTo>
                    <a:pt x="5891530" y="274320"/>
                    <a:pt x="5518150" y="30480"/>
                    <a:pt x="5143500" y="30480"/>
                  </a:cubicBezTo>
                  <a:cubicBezTo>
                    <a:pt x="4768850" y="30480"/>
                    <a:pt x="4395470" y="274320"/>
                    <a:pt x="4170680" y="668020"/>
                  </a:cubicBezTo>
                  <a:lnTo>
                    <a:pt x="4156710" y="692150"/>
                  </a:lnTo>
                  <a:lnTo>
                    <a:pt x="4142740" y="668020"/>
                  </a:lnTo>
                  <a:cubicBezTo>
                    <a:pt x="3917950" y="274320"/>
                    <a:pt x="3544570" y="30480"/>
                    <a:pt x="3169920" y="30480"/>
                  </a:cubicBezTo>
                  <a:cubicBezTo>
                    <a:pt x="2795270" y="30480"/>
                    <a:pt x="2421890" y="274320"/>
                    <a:pt x="2197100" y="668020"/>
                  </a:cubicBezTo>
                  <a:lnTo>
                    <a:pt x="2183130" y="692150"/>
                  </a:lnTo>
                  <a:lnTo>
                    <a:pt x="2169160" y="668020"/>
                  </a:lnTo>
                  <a:cubicBezTo>
                    <a:pt x="1943100" y="275590"/>
                    <a:pt x="1569720" y="31750"/>
                    <a:pt x="1195070" y="31750"/>
                  </a:cubicBezTo>
                  <a:cubicBezTo>
                    <a:pt x="754380" y="31750"/>
                    <a:pt x="481330" y="281940"/>
                    <a:pt x="328930" y="491490"/>
                  </a:cubicBezTo>
                  <a:cubicBezTo>
                    <a:pt x="139700" y="750570"/>
                    <a:pt x="31750" y="1093470"/>
                    <a:pt x="31750" y="1428750"/>
                  </a:cubicBezTo>
                  <a:lnTo>
                    <a:pt x="31750" y="3601720"/>
                  </a:lnTo>
                  <a:cubicBezTo>
                    <a:pt x="31750" y="3937000"/>
                    <a:pt x="139700" y="4277360"/>
                    <a:pt x="327660" y="4535170"/>
                  </a:cubicBezTo>
                  <a:cubicBezTo>
                    <a:pt x="480060" y="4743450"/>
                    <a:pt x="753110" y="4991100"/>
                    <a:pt x="1193800" y="4991100"/>
                  </a:cubicBezTo>
                  <a:cubicBezTo>
                    <a:pt x="1569720" y="4991100"/>
                    <a:pt x="1941830" y="4748530"/>
                    <a:pt x="2166620" y="4358640"/>
                  </a:cubicBezTo>
                  <a:lnTo>
                    <a:pt x="2180590" y="4334510"/>
                  </a:lnTo>
                  <a:lnTo>
                    <a:pt x="2194560" y="4358640"/>
                  </a:lnTo>
                  <a:cubicBezTo>
                    <a:pt x="2419350" y="4748530"/>
                    <a:pt x="2792730" y="4991100"/>
                    <a:pt x="3167380" y="4991100"/>
                  </a:cubicBezTo>
                  <a:cubicBezTo>
                    <a:pt x="3542030" y="4991100"/>
                    <a:pt x="3915410" y="4748530"/>
                    <a:pt x="4140200" y="4358640"/>
                  </a:cubicBezTo>
                  <a:lnTo>
                    <a:pt x="4154170" y="4334510"/>
                  </a:lnTo>
                  <a:lnTo>
                    <a:pt x="4168141" y="4358640"/>
                  </a:lnTo>
                  <a:cubicBezTo>
                    <a:pt x="4392931" y="4748530"/>
                    <a:pt x="4766311" y="4991100"/>
                    <a:pt x="5140961" y="4991100"/>
                  </a:cubicBezTo>
                  <a:cubicBezTo>
                    <a:pt x="5515611" y="4991100"/>
                    <a:pt x="5888991" y="4748530"/>
                    <a:pt x="6113781" y="4358640"/>
                  </a:cubicBezTo>
                  <a:lnTo>
                    <a:pt x="6130290" y="4335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 rot="-518722">
            <a:off x="14147562" y="5741065"/>
            <a:ext cx="3105763" cy="3493189"/>
          </a:xfrm>
          <a:custGeom>
            <a:avLst/>
            <a:gdLst/>
            <a:ahLst/>
            <a:cxnLst/>
            <a:rect l="l" t="t" r="r" b="b"/>
            <a:pathLst>
              <a:path w="3105763" h="3493189">
                <a:moveTo>
                  <a:pt x="0" y="0"/>
                </a:moveTo>
                <a:lnTo>
                  <a:pt x="3105763" y="0"/>
                </a:lnTo>
                <a:lnTo>
                  <a:pt x="3105763" y="3493190"/>
                </a:lnTo>
                <a:lnTo>
                  <a:pt x="0" y="349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874744">
            <a:off x="1122349" y="3513224"/>
            <a:ext cx="2691056" cy="3864440"/>
          </a:xfrm>
          <a:custGeom>
            <a:avLst/>
            <a:gdLst/>
            <a:ahLst/>
            <a:cxnLst/>
            <a:rect l="l" t="t" r="r" b="b"/>
            <a:pathLst>
              <a:path w="2691056" h="3864440">
                <a:moveTo>
                  <a:pt x="0" y="0"/>
                </a:moveTo>
                <a:lnTo>
                  <a:pt x="2691056" y="0"/>
                </a:lnTo>
                <a:lnTo>
                  <a:pt x="2691056" y="3864441"/>
                </a:lnTo>
                <a:lnTo>
                  <a:pt x="0" y="3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28700" y="9221141"/>
            <a:ext cx="29521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u="sng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  <a:hlinkClick r:id="rId9" action="ppaction://hlinksldjump"/>
              </a:rPr>
              <a:t>Back to Agenda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7626" y="1028700"/>
            <a:ext cx="16230600" cy="4730454"/>
            <a:chOff x="0" y="0"/>
            <a:chExt cx="21640800" cy="6307271"/>
          </a:xfrm>
        </p:grpSpPr>
        <p:sp>
          <p:nvSpPr>
            <p:cNvPr id="13" name="TextBox 13"/>
            <p:cNvSpPr txBox="1"/>
            <p:nvPr/>
          </p:nvSpPr>
          <p:spPr>
            <a:xfrm>
              <a:off x="2888979" y="4338771"/>
              <a:ext cx="15323515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  <a:p>
              <a:pPr marL="647702" lvl="1" indent="-323851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Api Calls from Reddit and Twitter </a:t>
              </a:r>
            </a:p>
            <a:p>
              <a:pPr marL="647702" lvl="1" indent="-323851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Web scrapping from famous news channels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1640800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3FBEF0"/>
                  </a:solidFill>
                  <a:latin typeface="Norwester"/>
                  <a:ea typeface="Norwester"/>
                  <a:cs typeface="Norwester"/>
                  <a:sym typeface="Norwester"/>
                </a:rPr>
                <a:t>What dataset are we working on?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791549">
            <a:off x="208342" y="3920523"/>
            <a:ext cx="1888513" cy="3383330"/>
          </a:xfrm>
          <a:custGeom>
            <a:avLst/>
            <a:gdLst/>
            <a:ahLst/>
            <a:cxnLst/>
            <a:rect l="l" t="t" r="r" b="b"/>
            <a:pathLst>
              <a:path w="1888513" h="3383330">
                <a:moveTo>
                  <a:pt x="0" y="0"/>
                </a:moveTo>
                <a:lnTo>
                  <a:pt x="1888513" y="0"/>
                </a:lnTo>
                <a:lnTo>
                  <a:pt x="1888513" y="3383330"/>
                </a:lnTo>
                <a:lnTo>
                  <a:pt x="0" y="3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609983">
            <a:off x="15290755" y="-597346"/>
            <a:ext cx="2415886" cy="2469772"/>
          </a:xfrm>
          <a:custGeom>
            <a:avLst/>
            <a:gdLst/>
            <a:ahLst/>
            <a:cxnLst/>
            <a:rect l="l" t="t" r="r" b="b"/>
            <a:pathLst>
              <a:path w="2415886" h="2469772">
                <a:moveTo>
                  <a:pt x="0" y="0"/>
                </a:moveTo>
                <a:lnTo>
                  <a:pt x="2415886" y="0"/>
                </a:lnTo>
                <a:lnTo>
                  <a:pt x="2415886" y="2469773"/>
                </a:lnTo>
                <a:lnTo>
                  <a:pt x="0" y="2469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296755" y="3060220"/>
            <a:ext cx="14754393" cy="6198080"/>
          </a:xfrm>
          <a:custGeom>
            <a:avLst/>
            <a:gdLst/>
            <a:ahLst/>
            <a:cxnLst/>
            <a:rect l="l" t="t" r="r" b="b"/>
            <a:pathLst>
              <a:path w="14754393" h="6198080">
                <a:moveTo>
                  <a:pt x="0" y="0"/>
                </a:moveTo>
                <a:lnTo>
                  <a:pt x="14754393" y="0"/>
                </a:lnTo>
                <a:lnTo>
                  <a:pt x="14754393" y="6198080"/>
                </a:lnTo>
                <a:lnTo>
                  <a:pt x="0" y="6198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9" r="-1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028700" y="936145"/>
            <a:ext cx="16230600" cy="2124075"/>
            <a:chOff x="0" y="0"/>
            <a:chExt cx="21640800" cy="28321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184400"/>
              <a:ext cx="21640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1640800" cy="1952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FFF503"/>
                  </a:solidFill>
                  <a:latin typeface="Norwester"/>
                  <a:ea typeface="Norwester"/>
                  <a:cs typeface="Norwester"/>
                  <a:sym typeface="Norwester"/>
                </a:rPr>
                <a:t>Wireframe example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CA1F-16F2-5787-B52E-A9860A47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16C653-F450-77C5-8A96-AB679682D591}"/>
              </a:ext>
            </a:extLst>
          </p:cNvPr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5A1C5D-C2B4-C48F-3F09-1F5A7E70FF85}"/>
              </a:ext>
            </a:extLst>
          </p:cNvPr>
          <p:cNvSpPr/>
          <p:nvPr/>
        </p:nvSpPr>
        <p:spPr>
          <a:xfrm rot="-1634333">
            <a:off x="557165" y="-703082"/>
            <a:ext cx="2326490" cy="2837183"/>
          </a:xfrm>
          <a:custGeom>
            <a:avLst/>
            <a:gdLst/>
            <a:ahLst/>
            <a:cxnLst/>
            <a:rect l="l" t="t" r="r" b="b"/>
            <a:pathLst>
              <a:path w="2326490" h="2837183">
                <a:moveTo>
                  <a:pt x="0" y="0"/>
                </a:moveTo>
                <a:lnTo>
                  <a:pt x="2326491" y="0"/>
                </a:lnTo>
                <a:lnTo>
                  <a:pt x="2326491" y="2837184"/>
                </a:lnTo>
                <a:lnTo>
                  <a:pt x="0" y="283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EF43BC8-B578-1D93-F6FA-9D8D035BAC3C}"/>
              </a:ext>
            </a:extLst>
          </p:cNvPr>
          <p:cNvSpPr/>
          <p:nvPr/>
        </p:nvSpPr>
        <p:spPr>
          <a:xfrm rot="1442031">
            <a:off x="226113" y="7743944"/>
            <a:ext cx="1888513" cy="3383330"/>
          </a:xfrm>
          <a:custGeom>
            <a:avLst/>
            <a:gdLst/>
            <a:ahLst/>
            <a:cxnLst/>
            <a:rect l="l" t="t" r="r" b="b"/>
            <a:pathLst>
              <a:path w="1888513" h="3383330">
                <a:moveTo>
                  <a:pt x="0" y="0"/>
                </a:moveTo>
                <a:lnTo>
                  <a:pt x="1888513" y="0"/>
                </a:lnTo>
                <a:lnTo>
                  <a:pt x="1888513" y="3383330"/>
                </a:lnTo>
                <a:lnTo>
                  <a:pt x="0" y="3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63640E4-8915-AB8E-0BC0-5FA5E3B029F4}"/>
              </a:ext>
            </a:extLst>
          </p:cNvPr>
          <p:cNvGrpSpPr/>
          <p:nvPr/>
        </p:nvGrpSpPr>
        <p:grpSpPr>
          <a:xfrm>
            <a:off x="9144000" y="7322185"/>
            <a:ext cx="6633394" cy="873125"/>
            <a:chOff x="0" y="0"/>
            <a:chExt cx="8844525" cy="1164167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C8702C3-4613-AA30-7E7D-0B58A1D992A9}"/>
                </a:ext>
              </a:extLst>
            </p:cNvPr>
            <p:cNvSpPr txBox="1"/>
            <p:nvPr/>
          </p:nvSpPr>
          <p:spPr>
            <a:xfrm>
              <a:off x="0" y="-9525"/>
              <a:ext cx="884452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C3BB517-3F80-BFD7-4443-FBF6C0A533A1}"/>
                </a:ext>
              </a:extLst>
            </p:cNvPr>
            <p:cNvSpPr txBox="1"/>
            <p:nvPr/>
          </p:nvSpPr>
          <p:spPr>
            <a:xfrm>
              <a:off x="0" y="714375"/>
              <a:ext cx="88445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8CB9FE1-B24C-767A-E41F-0083588D7DCC}"/>
              </a:ext>
            </a:extLst>
          </p:cNvPr>
          <p:cNvGrpSpPr/>
          <p:nvPr/>
        </p:nvGrpSpPr>
        <p:grpSpPr>
          <a:xfrm>
            <a:off x="9144000" y="2890489"/>
            <a:ext cx="6633394" cy="876393"/>
            <a:chOff x="0" y="0"/>
            <a:chExt cx="8844525" cy="1168524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12FB850-24F7-FF12-F333-B8A6CB187E7A}"/>
                </a:ext>
              </a:extLst>
            </p:cNvPr>
            <p:cNvSpPr txBox="1"/>
            <p:nvPr/>
          </p:nvSpPr>
          <p:spPr>
            <a:xfrm>
              <a:off x="0" y="-9525"/>
              <a:ext cx="884452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CFD89D6-1BE4-BD04-9868-AD423059BF12}"/>
                </a:ext>
              </a:extLst>
            </p:cNvPr>
            <p:cNvSpPr txBox="1"/>
            <p:nvPr/>
          </p:nvSpPr>
          <p:spPr>
            <a:xfrm>
              <a:off x="0" y="718732"/>
              <a:ext cx="88445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78FC3DD5-BEF6-D035-8C1F-FBF1BCEB7B59}"/>
              </a:ext>
            </a:extLst>
          </p:cNvPr>
          <p:cNvSpPr txBox="1"/>
          <p:nvPr/>
        </p:nvSpPr>
        <p:spPr>
          <a:xfrm>
            <a:off x="3774438" y="238677"/>
            <a:ext cx="849376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5000" dirty="0">
                <a:solidFill>
                  <a:srgbClr val="FFF503"/>
                </a:solidFill>
                <a:latin typeface="Norwester"/>
                <a:ea typeface="Norwester"/>
                <a:cs typeface="Norwester"/>
                <a:sym typeface="Norwester"/>
              </a:rPr>
              <a:t>Our initial workflow diagram</a:t>
            </a: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1F269E4A-4412-2740-0F91-30D1D06A1DEF}"/>
              </a:ext>
            </a:extLst>
          </p:cNvPr>
          <p:cNvSpPr/>
          <p:nvPr/>
        </p:nvSpPr>
        <p:spPr>
          <a:xfrm rot="-811301">
            <a:off x="15755386" y="4753309"/>
            <a:ext cx="3420795" cy="3358599"/>
          </a:xfrm>
          <a:custGeom>
            <a:avLst/>
            <a:gdLst/>
            <a:ahLst/>
            <a:cxnLst/>
            <a:rect l="l" t="t" r="r" b="b"/>
            <a:pathLst>
              <a:path w="3420795" h="3358599">
                <a:moveTo>
                  <a:pt x="0" y="0"/>
                </a:moveTo>
                <a:lnTo>
                  <a:pt x="3420796" y="0"/>
                </a:lnTo>
                <a:lnTo>
                  <a:pt x="3420796" y="3358599"/>
                </a:lnTo>
                <a:lnTo>
                  <a:pt x="0" y="3358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100139-60A1-C8A7-0873-6D9C6756A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1866900"/>
            <a:ext cx="12081923" cy="75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1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11597" y="-4011597"/>
            <a:ext cx="10287000" cy="18310194"/>
          </a:xfrm>
          <a:custGeom>
            <a:avLst/>
            <a:gdLst/>
            <a:ahLst/>
            <a:cxnLst/>
            <a:rect l="l" t="t" r="r" b="b"/>
            <a:pathLst>
              <a:path w="10287000" h="18310194">
                <a:moveTo>
                  <a:pt x="0" y="0"/>
                </a:moveTo>
                <a:lnTo>
                  <a:pt x="10287000" y="0"/>
                </a:lnTo>
                <a:lnTo>
                  <a:pt x="10287000" y="18310194"/>
                </a:lnTo>
                <a:lnTo>
                  <a:pt x="0" y="1831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8117551"/>
            <a:ext cx="18288000" cy="2169449"/>
            <a:chOff x="0" y="0"/>
            <a:chExt cx="4816593" cy="5713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1378"/>
            </a:xfrm>
            <a:custGeom>
              <a:avLst/>
              <a:gdLst/>
              <a:ahLst/>
              <a:cxnLst/>
              <a:rect l="l" t="t" r="r" b="b"/>
              <a:pathLst>
                <a:path w="4816592" h="571378">
                  <a:moveTo>
                    <a:pt x="0" y="0"/>
                  </a:moveTo>
                  <a:lnTo>
                    <a:pt x="4816592" y="0"/>
                  </a:lnTo>
                  <a:lnTo>
                    <a:pt x="4816592" y="571378"/>
                  </a:lnTo>
                  <a:lnTo>
                    <a:pt x="0" y="571378"/>
                  </a:lnTo>
                  <a:close/>
                </a:path>
              </a:pathLst>
            </a:custGeom>
            <a:solidFill>
              <a:srgbClr val="3FBE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90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26264">
            <a:off x="11426977" y="-1386642"/>
            <a:ext cx="3361182" cy="3689921"/>
          </a:xfrm>
          <a:custGeom>
            <a:avLst/>
            <a:gdLst/>
            <a:ahLst/>
            <a:cxnLst/>
            <a:rect l="l" t="t" r="r" b="b"/>
            <a:pathLst>
              <a:path w="3361182" h="3689921">
                <a:moveTo>
                  <a:pt x="0" y="0"/>
                </a:moveTo>
                <a:lnTo>
                  <a:pt x="3361182" y="0"/>
                </a:lnTo>
                <a:lnTo>
                  <a:pt x="3361182" y="3689921"/>
                </a:lnTo>
                <a:lnTo>
                  <a:pt x="0" y="3689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rot="-965540">
            <a:off x="10705" y="903595"/>
            <a:ext cx="2273889" cy="3493405"/>
          </a:xfrm>
          <a:custGeom>
            <a:avLst/>
            <a:gdLst/>
            <a:ahLst/>
            <a:cxnLst/>
            <a:rect l="l" t="t" r="r" b="b"/>
            <a:pathLst>
              <a:path w="2273889" h="3493405">
                <a:moveTo>
                  <a:pt x="0" y="0"/>
                </a:moveTo>
                <a:lnTo>
                  <a:pt x="2273890" y="0"/>
                </a:lnTo>
                <a:lnTo>
                  <a:pt x="2273890" y="3493405"/>
                </a:lnTo>
                <a:lnTo>
                  <a:pt x="0" y="349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-602106">
            <a:off x="14687152" y="5705252"/>
            <a:ext cx="3184504" cy="2999224"/>
          </a:xfrm>
          <a:custGeom>
            <a:avLst/>
            <a:gdLst/>
            <a:ahLst/>
            <a:cxnLst/>
            <a:rect l="l" t="t" r="r" b="b"/>
            <a:pathLst>
              <a:path w="3184504" h="2999224">
                <a:moveTo>
                  <a:pt x="0" y="0"/>
                </a:moveTo>
                <a:lnTo>
                  <a:pt x="3184504" y="0"/>
                </a:lnTo>
                <a:lnTo>
                  <a:pt x="3184504" y="2999223"/>
                </a:lnTo>
                <a:lnTo>
                  <a:pt x="0" y="299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6482834" y="8958986"/>
            <a:ext cx="5970012" cy="486580"/>
            <a:chOff x="0" y="0"/>
            <a:chExt cx="7960017" cy="648773"/>
          </a:xfrm>
        </p:grpSpPr>
        <p:sp>
          <p:nvSpPr>
            <p:cNvPr id="10" name="Freeform 10"/>
            <p:cNvSpPr/>
            <p:nvPr/>
          </p:nvSpPr>
          <p:spPr>
            <a:xfrm>
              <a:off x="796453" y="15820"/>
              <a:ext cx="632953" cy="632953"/>
            </a:xfrm>
            <a:custGeom>
              <a:avLst/>
              <a:gdLst/>
              <a:ahLst/>
              <a:cxnLst/>
              <a:rect l="l" t="t" r="r" b="b"/>
              <a:pathLst>
                <a:path w="632953" h="632953">
                  <a:moveTo>
                    <a:pt x="0" y="0"/>
                  </a:moveTo>
                  <a:lnTo>
                    <a:pt x="632953" y="0"/>
                  </a:lnTo>
                  <a:lnTo>
                    <a:pt x="632953" y="632953"/>
                  </a:lnTo>
                  <a:lnTo>
                    <a:pt x="0" y="6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7087" y="15820"/>
              <a:ext cx="632953" cy="632953"/>
            </a:xfrm>
            <a:custGeom>
              <a:avLst/>
              <a:gdLst/>
              <a:ahLst/>
              <a:cxnLst/>
              <a:rect l="l" t="t" r="r" b="b"/>
              <a:pathLst>
                <a:path w="632953" h="632953">
                  <a:moveTo>
                    <a:pt x="0" y="0"/>
                  </a:moveTo>
                  <a:lnTo>
                    <a:pt x="632953" y="0"/>
                  </a:lnTo>
                  <a:lnTo>
                    <a:pt x="632953" y="632953"/>
                  </a:lnTo>
                  <a:lnTo>
                    <a:pt x="0" y="6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57720" y="15820"/>
              <a:ext cx="632953" cy="632953"/>
            </a:xfrm>
            <a:custGeom>
              <a:avLst/>
              <a:gdLst/>
              <a:ahLst/>
              <a:cxnLst/>
              <a:rect l="l" t="t" r="r" b="b"/>
              <a:pathLst>
                <a:path w="632953" h="632953">
                  <a:moveTo>
                    <a:pt x="0" y="0"/>
                  </a:moveTo>
                  <a:lnTo>
                    <a:pt x="632954" y="0"/>
                  </a:lnTo>
                  <a:lnTo>
                    <a:pt x="632954" y="632953"/>
                  </a:lnTo>
                  <a:lnTo>
                    <a:pt x="0" y="6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48773" cy="648773"/>
            </a:xfrm>
            <a:custGeom>
              <a:avLst/>
              <a:gdLst/>
              <a:ahLst/>
              <a:cxnLst/>
              <a:rect l="l" t="t" r="r" b="b"/>
              <a:pathLst>
                <a:path w="648773" h="648773">
                  <a:moveTo>
                    <a:pt x="0" y="0"/>
                  </a:moveTo>
                  <a:lnTo>
                    <a:pt x="648773" y="0"/>
                  </a:lnTo>
                  <a:lnTo>
                    <a:pt x="648773" y="648773"/>
                  </a:lnTo>
                  <a:lnTo>
                    <a:pt x="0" y="648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07000" y="61901"/>
              <a:ext cx="46530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@reallygreatsite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2323308" y="7678638"/>
            <a:ext cx="3211883" cy="3159325"/>
          </a:xfrm>
          <a:custGeom>
            <a:avLst/>
            <a:gdLst/>
            <a:ahLst/>
            <a:cxnLst/>
            <a:rect l="l" t="t" r="r" b="b"/>
            <a:pathLst>
              <a:path w="3211883" h="3159325">
                <a:moveTo>
                  <a:pt x="0" y="0"/>
                </a:moveTo>
                <a:lnTo>
                  <a:pt x="3211883" y="0"/>
                </a:lnTo>
                <a:lnTo>
                  <a:pt x="3211883" y="3159324"/>
                </a:lnTo>
                <a:lnTo>
                  <a:pt x="0" y="31593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5225316" y="1678442"/>
            <a:ext cx="6860777" cy="6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2"/>
              </a:lnSpc>
            </a:pPr>
            <a:endParaRPr b="1" dirty="0"/>
          </a:p>
          <a:p>
            <a:pPr algn="ctr">
              <a:lnSpc>
                <a:spcPts val="2712"/>
              </a:lnSpc>
            </a:pP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Krunal Patel C0936008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Gustavo Andres Vera Suarez C0917164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Yorbis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Daniel Alarcon C0941168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Sangsun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Lee C0905412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Komal </a:t>
            </a: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Nandal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C0938518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Sneha </a:t>
            </a: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Painuli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C0933116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Mahek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</a:t>
            </a:r>
            <a:r>
              <a:rPr lang="en-US" sz="1937" b="1" dirty="0" err="1">
                <a:latin typeface="Fira Code Bold"/>
                <a:ea typeface="Fira Code Bold"/>
                <a:cs typeface="Fira Code Bold"/>
                <a:sym typeface="Fira Code Bold"/>
              </a:rPr>
              <a:t>Ghanchi</a:t>
            </a: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 C0937254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r>
              <a:rPr lang="en-US" sz="1937" b="1" dirty="0">
                <a:latin typeface="Fira Code Bold"/>
                <a:ea typeface="Fira Code Bold"/>
                <a:cs typeface="Fira Code Bold"/>
                <a:sym typeface="Fira Code Bold"/>
              </a:rPr>
              <a:t>Hazel Santos C0915982</a:t>
            </a: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2712"/>
              </a:lnSpc>
            </a:pPr>
            <a:endParaRPr lang="en-US" sz="1937" b="1" dirty="0">
              <a:latin typeface="Fira Code Bold"/>
              <a:ea typeface="Fira Code Bold"/>
              <a:cs typeface="Fira Code Bold"/>
              <a:sym typeface="Fira Cod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35191" y="425553"/>
            <a:ext cx="5215765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>
                <a:solidFill>
                  <a:srgbClr val="3FBEF0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  <a:p>
            <a:pPr algn="ctr">
              <a:lnSpc>
                <a:spcPts val="7319"/>
              </a:lnSpc>
            </a:pPr>
            <a:endParaRPr lang="en-US" sz="6099">
              <a:solidFill>
                <a:srgbClr val="3FBEF0"/>
              </a:solidFill>
              <a:latin typeface="Norwester"/>
              <a:ea typeface="Norwester"/>
              <a:cs typeface="Norwester"/>
              <a:sym typeface="Norwe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422</Words>
  <Application>Microsoft Office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Fira Code</vt:lpstr>
      <vt:lpstr>Norwester</vt:lpstr>
      <vt:lpstr>Arimo</vt:lpstr>
      <vt:lpstr>Arial</vt:lpstr>
      <vt:lpstr>Fira Code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Analysis</dc:title>
  <cp:lastModifiedBy>Hazel Portia Elaine Santos</cp:lastModifiedBy>
  <cp:revision>3</cp:revision>
  <dcterms:created xsi:type="dcterms:W3CDTF">2006-08-16T00:00:00Z</dcterms:created>
  <dcterms:modified xsi:type="dcterms:W3CDTF">2024-10-29T18:05:41Z</dcterms:modified>
  <dc:identifier>DAGU9-RSaDs</dc:identifier>
</cp:coreProperties>
</file>